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6858000" cy="9906000" type="A4"/>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191E"/>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62" autoAdjust="0"/>
    <p:restoredTop sz="94660"/>
  </p:normalViewPr>
  <p:slideViewPr>
    <p:cSldViewPr snapToGrid="0">
      <p:cViewPr varScale="1">
        <p:scale>
          <a:sx n="60" d="100"/>
          <a:sy n="60" d="100"/>
        </p:scale>
        <p:origin x="2990" y="62"/>
      </p:cViewPr>
      <p:guideLst>
        <p:guide orient="horz" pos="3120"/>
        <p:guide pos="216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539576B6-7984-408E-9497-0EBA3D5BD4C9}" type="datetimeFigureOut">
              <a:rPr lang="fr-FR" smtClean="0"/>
              <a:t>06/05/2017</a:t>
            </a:fld>
            <a:endParaRPr lang="fr-FR"/>
          </a:p>
        </p:txBody>
      </p:sp>
      <p:sp>
        <p:nvSpPr>
          <p:cNvPr id="4" name="Espace réservé de l'image des diapositives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4714C9D9-14B8-409C-BF62-38BADD76EF2F}" type="slidenum">
              <a:rPr lang="fr-FR" smtClean="0"/>
              <a:t>‹N°›</a:t>
            </a:fld>
            <a:endParaRPr lang="fr-FR"/>
          </a:p>
        </p:txBody>
      </p:sp>
    </p:spTree>
    <p:extLst>
      <p:ext uri="{BB962C8B-B14F-4D97-AF65-F5344CB8AC3E}">
        <p14:creationId xmlns:p14="http://schemas.microsoft.com/office/powerpoint/2010/main" val="415573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14C9D9-14B8-409C-BF62-38BADD76EF2F}" type="slidenum">
              <a:rPr lang="fr-FR">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247948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714C9D9-14B8-409C-BF62-38BADD76EF2F}" type="slidenum">
              <a:rPr lang="fr-FR">
                <a:solidFill>
                  <a:prstClr val="black"/>
                </a:solidFill>
              </a:rPr>
              <a:pPr/>
              <a:t>2</a:t>
            </a:fld>
            <a:endParaRPr lang="fr-FR">
              <a:solidFill>
                <a:prstClr val="black"/>
              </a:solidFill>
            </a:endParaRPr>
          </a:p>
        </p:txBody>
      </p:sp>
    </p:spTree>
    <p:extLst>
      <p:ext uri="{BB962C8B-B14F-4D97-AF65-F5344CB8AC3E}">
        <p14:creationId xmlns:p14="http://schemas.microsoft.com/office/powerpoint/2010/main" val="4264039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5590E04-907F-4986-AB6C-6136DF5EFC3A}" type="datetimeFigureOut">
              <a:rPr lang="fr-FR" smtClean="0"/>
              <a:t>06/05/2017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4119629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590E04-907F-4986-AB6C-6136DF5EFC3A}" type="datetimeFigureOut">
              <a:rPr lang="fr-FR" smtClean="0"/>
              <a:t>06/05/2017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202536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590E04-907F-4986-AB6C-6136DF5EFC3A}" type="datetimeFigureOut">
              <a:rPr lang="fr-FR" smtClean="0"/>
              <a:t>06/05/2017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375335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590E04-907F-4986-AB6C-6136DF5EFC3A}" type="datetimeFigureOut">
              <a:rPr lang="fr-FR" smtClean="0"/>
              <a:t>06/05/2017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150416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5590E04-907F-4986-AB6C-6136DF5EFC3A}" type="datetimeFigureOut">
              <a:rPr lang="fr-FR" smtClean="0"/>
              <a:t>06/05/2017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135858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5590E04-907F-4986-AB6C-6136DF5EFC3A}" type="datetimeFigureOut">
              <a:rPr lang="fr-FR" smtClean="0"/>
              <a:t>06/05/2017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315484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5590E04-907F-4986-AB6C-6136DF5EFC3A}" type="datetimeFigureOut">
              <a:rPr lang="fr-FR" smtClean="0"/>
              <a:t>06/05/2017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152052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5590E04-907F-4986-AB6C-6136DF5EFC3A}" type="datetimeFigureOut">
              <a:rPr lang="fr-FR" smtClean="0"/>
              <a:t>06/05/2017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166567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90E04-907F-4986-AB6C-6136DF5EFC3A}" type="datetimeFigureOut">
              <a:rPr lang="fr-FR" smtClean="0"/>
              <a:t>06/05/2017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2864998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Date Placeholder 4"/>
          <p:cNvSpPr>
            <a:spLocks noGrp="1"/>
          </p:cNvSpPr>
          <p:nvPr>
            <p:ph type="dt" sz="half" idx="10"/>
          </p:nvPr>
        </p:nvSpPr>
        <p:spPr/>
        <p:txBody>
          <a:bodyPr/>
          <a:lstStyle/>
          <a:p>
            <a:fld id="{35590E04-907F-4986-AB6C-6136DF5EFC3A}" type="datetimeFigureOut">
              <a:rPr lang="fr-FR" smtClean="0"/>
              <a:t>06/05/2017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154051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Date Placeholder 4"/>
          <p:cNvSpPr>
            <a:spLocks noGrp="1"/>
          </p:cNvSpPr>
          <p:nvPr>
            <p:ph type="dt" sz="half" idx="10"/>
          </p:nvPr>
        </p:nvSpPr>
        <p:spPr/>
        <p:txBody>
          <a:bodyPr/>
          <a:lstStyle/>
          <a:p>
            <a:fld id="{35590E04-907F-4986-AB6C-6136DF5EFC3A}" type="datetimeFigureOut">
              <a:rPr lang="fr-FR" smtClean="0"/>
              <a:t>06/05/2017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1CAECA-24D8-44B9-AD49-7D68BD9762BB}" type="slidenum">
              <a:rPr lang="fr-FR" smtClean="0"/>
              <a:t>‹N°›</a:t>
            </a:fld>
            <a:endParaRPr lang="fr-FR"/>
          </a:p>
        </p:txBody>
      </p:sp>
    </p:spTree>
    <p:extLst>
      <p:ext uri="{BB962C8B-B14F-4D97-AF65-F5344CB8AC3E}">
        <p14:creationId xmlns:p14="http://schemas.microsoft.com/office/powerpoint/2010/main" val="961470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5590E04-907F-4986-AB6C-6136DF5EFC3A}" type="datetimeFigureOut">
              <a:rPr lang="fr-FR" smtClean="0"/>
              <a:t>06/05/2017</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1CAECA-24D8-44B9-AD49-7D68BD9762BB}" type="slidenum">
              <a:rPr lang="fr-FR" smtClean="0"/>
              <a:t>‹N°›</a:t>
            </a:fld>
            <a:endParaRPr lang="fr-FR"/>
          </a:p>
        </p:txBody>
      </p:sp>
    </p:spTree>
    <p:extLst>
      <p:ext uri="{BB962C8B-B14F-4D97-AF65-F5344CB8AC3E}">
        <p14:creationId xmlns:p14="http://schemas.microsoft.com/office/powerpoint/2010/main" val="384788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422" y="-293427"/>
            <a:ext cx="7219666" cy="388961"/>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5" name="Rectangle 4"/>
          <p:cNvSpPr/>
          <p:nvPr/>
        </p:nvSpPr>
        <p:spPr>
          <a:xfrm>
            <a:off x="-177422" y="9799093"/>
            <a:ext cx="7219666" cy="448101"/>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6" name="Rectangle 5"/>
          <p:cNvSpPr/>
          <p:nvPr/>
        </p:nvSpPr>
        <p:spPr>
          <a:xfrm rot="5400000">
            <a:off x="-5072420" y="4738046"/>
            <a:ext cx="9906000" cy="429907"/>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Rectangle 6"/>
          <p:cNvSpPr/>
          <p:nvPr/>
        </p:nvSpPr>
        <p:spPr>
          <a:xfrm rot="5400000">
            <a:off x="2017594" y="4724400"/>
            <a:ext cx="9906000" cy="457200"/>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8" name="Rectangle 7"/>
          <p:cNvSpPr/>
          <p:nvPr/>
        </p:nvSpPr>
        <p:spPr>
          <a:xfrm>
            <a:off x="196616" y="1795999"/>
            <a:ext cx="4386018" cy="8463855"/>
          </a:xfrm>
          <a:prstGeom prst="rect">
            <a:avLst/>
          </a:prstGeom>
        </p:spPr>
        <p:txBody>
          <a:bodyPr wrap="square">
            <a:spAutoFit/>
          </a:bodyPr>
          <a:lstStyle/>
          <a:p>
            <a:pPr>
              <a:spcAft>
                <a:spcPts val="0"/>
              </a:spcAft>
            </a:pPr>
            <a:r>
              <a:rPr lang="fr-FR" sz="1600" dirty="0">
                <a:effectLst/>
                <a:latin typeface="Arial Narrow" panose="020B0606020202030204" pitchFamily="34" charset="0"/>
                <a:ea typeface="SimSun" panose="02010600030101010101" pitchFamily="2" charset="-122"/>
                <a:cs typeface="Arial" panose="020B0604020202020204" pitchFamily="34" charset="0"/>
              </a:rPr>
              <a:t>100 % vendange 2012</a:t>
            </a:r>
          </a:p>
          <a:p>
            <a:pPr>
              <a:spcAft>
                <a:spcPts val="0"/>
              </a:spcAft>
            </a:pPr>
            <a:r>
              <a:rPr lang="fr-FR" sz="1600" dirty="0">
                <a:effectLst/>
                <a:latin typeface="Arial Narrow" panose="020B0606020202030204" pitchFamily="34" charset="0"/>
                <a:ea typeface="SimSun" panose="02010600030101010101" pitchFamily="2" charset="-122"/>
                <a:cs typeface="Arial" panose="020B0604020202020204" pitchFamily="34" charset="0"/>
              </a:rPr>
              <a:t>45 % Pinot noir, 29 % </a:t>
            </a:r>
            <a:r>
              <a:rPr lang="fr-FR" sz="1600" dirty="0">
                <a:latin typeface="Arial Narrow" panose="020B0606020202030204" pitchFamily="34" charset="0"/>
                <a:ea typeface="SimSun" panose="02010600030101010101" pitchFamily="2" charset="-122"/>
                <a:cs typeface="Arial" panose="020B0604020202020204" pitchFamily="34" charset="0"/>
              </a:rPr>
              <a:t>Meunier, 26 % Chardonnay </a:t>
            </a:r>
            <a:endParaRPr lang="fr-FR" sz="1600" dirty="0">
              <a:effectLst/>
              <a:latin typeface="Calibri" panose="020F0502020204030204" pitchFamily="34" charset="0"/>
              <a:ea typeface="SimSun" panose="02010600030101010101" pitchFamily="2" charset="-122"/>
              <a:cs typeface="Arial" panose="020B0604020202020204" pitchFamily="34" charset="0"/>
            </a:endParaRPr>
          </a:p>
          <a:p>
            <a:pPr>
              <a:spcAft>
                <a:spcPts val="0"/>
              </a:spcAft>
            </a:pPr>
            <a:r>
              <a:rPr lang="fr-FR" sz="1600" dirty="0">
                <a:effectLst/>
                <a:latin typeface="Arial Narrow" panose="020B0606020202030204" pitchFamily="34" charset="0"/>
                <a:ea typeface="SimSun" panose="02010600030101010101" pitchFamily="2" charset="-122"/>
                <a:cs typeface="Arial" panose="020B0604020202020204" pitchFamily="34" charset="0"/>
              </a:rPr>
              <a:t>Tirage en 2013</a:t>
            </a:r>
            <a:endParaRPr lang="fr-FR" sz="1600" dirty="0">
              <a:effectLst/>
              <a:latin typeface="Calibri" panose="020F0502020204030204" pitchFamily="34" charset="0"/>
              <a:ea typeface="SimSun" panose="02010600030101010101" pitchFamily="2" charset="-122"/>
              <a:cs typeface="Arial" panose="020B0604020202020204" pitchFamily="34" charset="0"/>
            </a:endParaRPr>
          </a:p>
          <a:p>
            <a:pPr>
              <a:spcAft>
                <a:spcPts val="0"/>
              </a:spcAft>
            </a:pPr>
            <a:r>
              <a:rPr lang="fr-FR" sz="1600" dirty="0">
                <a:effectLst/>
                <a:latin typeface="Arial Narrow" panose="020B0606020202030204" pitchFamily="34" charset="0"/>
                <a:ea typeface="SimSun" panose="02010600030101010101" pitchFamily="2" charset="-122"/>
                <a:cs typeface="Arial" panose="020B0604020202020204" pitchFamily="34" charset="0"/>
              </a:rPr>
              <a:t>Dosage 7 g/l</a:t>
            </a:r>
            <a:endParaRPr lang="fr-FR" sz="1600" dirty="0">
              <a:effectLst/>
              <a:latin typeface="Calibri" panose="020F0502020204030204" pitchFamily="34" charset="0"/>
              <a:ea typeface="SimSun" panose="02010600030101010101" pitchFamily="2" charset="-122"/>
              <a:cs typeface="Arial" panose="020B0604020202020204" pitchFamily="34" charset="0"/>
            </a:endParaRPr>
          </a:p>
          <a:p>
            <a:endParaRPr lang="fr-FR" sz="1600" b="1" dirty="0">
              <a:solidFill>
                <a:prstClr val="black"/>
              </a:solidFill>
              <a:latin typeface="Arial Narrow" panose="020B0606020202030204" pitchFamily="34" charset="0"/>
              <a:ea typeface="SimSun" panose="02010600030101010101" pitchFamily="2" charset="-122"/>
              <a:cs typeface="Arial" panose="020B0604020202020204" pitchFamily="34" charset="0"/>
            </a:endParaRPr>
          </a:p>
          <a:p>
            <a:pPr algn="just"/>
            <a:r>
              <a:rPr lang="fr-FR" sz="1600" dirty="0">
                <a:latin typeface="Arial Narrow" panose="020B0606020202030204" pitchFamily="34" charset="0"/>
              </a:rPr>
              <a:t>La cuvée Millésime 2012 est un Champagne de haute couture, un instantané d’une nature exceptionnelle que nous vous invitons à découvrir. Nous suggérons la dégustation à une température de 10 à 14°C dans une flûte élancée et galbée, en compagnie des préparations culinaires suivantes :</a:t>
            </a:r>
          </a:p>
          <a:p>
            <a:r>
              <a:rPr lang="fr-FR" sz="1600" dirty="0">
                <a:latin typeface="Arial Narrow" panose="020B0606020202030204" pitchFamily="34" charset="0"/>
              </a:rPr>
              <a:t> </a:t>
            </a:r>
          </a:p>
          <a:p>
            <a:r>
              <a:rPr lang="fr-FR" sz="1600" b="1" i="1" dirty="0">
                <a:latin typeface="Arial Narrow" panose="020B0606020202030204" pitchFamily="34" charset="0"/>
              </a:rPr>
              <a:t>-Gougères à l’orange</a:t>
            </a:r>
          </a:p>
          <a:p>
            <a:r>
              <a:rPr lang="fr-FR" sz="1600" b="1" i="1" dirty="0">
                <a:latin typeface="Arial Narrow" panose="020B0606020202030204" pitchFamily="34" charset="0"/>
              </a:rPr>
              <a:t>-Makis au saumon fumé</a:t>
            </a:r>
          </a:p>
          <a:p>
            <a:r>
              <a:rPr lang="fr-FR" sz="1600" b="1" i="1" dirty="0">
                <a:latin typeface="Arial Narrow" panose="020B0606020202030204" pitchFamily="34" charset="0"/>
              </a:rPr>
              <a:t>-Tartare de dorade, fruits de la passion et ananas, gingembre et coriandre</a:t>
            </a:r>
          </a:p>
          <a:p>
            <a:r>
              <a:rPr lang="fr-FR" sz="1600" b="1" i="1" dirty="0">
                <a:latin typeface="Arial Narrow" panose="020B0606020202030204" pitchFamily="34" charset="0"/>
              </a:rPr>
              <a:t>-Saint-Jacques poêlées à la ciboulette et oranges confites</a:t>
            </a:r>
          </a:p>
          <a:p>
            <a:r>
              <a:rPr lang="fr-FR" sz="1600" b="1" i="1" dirty="0">
                <a:latin typeface="Arial Narrow" panose="020B0606020202030204" pitchFamily="34" charset="0"/>
              </a:rPr>
              <a:t>-Papillote de cabillaud, oignon au bouillon                        de Champagne et cumin</a:t>
            </a:r>
          </a:p>
          <a:p>
            <a:r>
              <a:rPr lang="fr-FR" sz="1600" b="1" i="1" dirty="0">
                <a:latin typeface="Arial Narrow" panose="020B0606020202030204" pitchFamily="34" charset="0"/>
              </a:rPr>
              <a:t>-Salade de quinoa, épinard, mangue, oignons rouges et fines herbes</a:t>
            </a:r>
          </a:p>
          <a:p>
            <a:r>
              <a:rPr lang="fr-FR" sz="1600" b="1" i="1" dirty="0">
                <a:latin typeface="Arial Narrow" panose="020B0606020202030204" pitchFamily="34" charset="0"/>
              </a:rPr>
              <a:t>-Poularde aux girolles</a:t>
            </a:r>
          </a:p>
          <a:p>
            <a:r>
              <a:rPr lang="fr-FR" sz="1600" b="1" i="1" dirty="0">
                <a:latin typeface="Arial Narrow" panose="020B0606020202030204" pitchFamily="34" charset="0"/>
              </a:rPr>
              <a:t>-Boudin blanc et compote tiède de pomme reinette        à l’orange </a:t>
            </a:r>
          </a:p>
          <a:p>
            <a:r>
              <a:rPr lang="fr-FR" sz="1600" b="1" i="1" dirty="0">
                <a:latin typeface="Arial Narrow" panose="020B0606020202030204" pitchFamily="34" charset="0"/>
              </a:rPr>
              <a:t>-Lapin à la moutarde ancienne</a:t>
            </a:r>
          </a:p>
          <a:p>
            <a:r>
              <a:rPr lang="fr-FR" sz="1600" b="1" i="1" dirty="0">
                <a:latin typeface="Arial Narrow" panose="020B0606020202030204" pitchFamily="34" charset="0"/>
              </a:rPr>
              <a:t>-Ris de veau laqué à l'orange et au gingembre, concassée de poires et échalotes, pommes de terre fondantes</a:t>
            </a:r>
          </a:p>
          <a:p>
            <a:r>
              <a:rPr lang="fr-FR" sz="1600" b="1" i="1" dirty="0">
                <a:latin typeface="Arial Narrow" panose="020B0606020202030204" pitchFamily="34" charset="0"/>
              </a:rPr>
              <a:t>-Côte de veau grillée aux herbes</a:t>
            </a:r>
          </a:p>
          <a:p>
            <a:r>
              <a:rPr lang="fr-FR" sz="1600" b="1" i="1" dirty="0">
                <a:latin typeface="Arial Narrow" panose="020B0606020202030204" pitchFamily="34" charset="0"/>
              </a:rPr>
              <a:t>-Langres, fromage de chèvre au miel…</a:t>
            </a:r>
          </a:p>
          <a:p>
            <a:r>
              <a:rPr lang="fr-FR" sz="1600" dirty="0">
                <a:latin typeface="Arial Narrow" panose="020B0606020202030204" pitchFamily="34" charset="0"/>
              </a:rPr>
              <a:t> </a:t>
            </a:r>
          </a:p>
          <a:p>
            <a:pPr>
              <a:spcAft>
                <a:spcPts val="0"/>
              </a:spcAft>
            </a:pPr>
            <a:endParaRPr lang="fr-FR" sz="1600" b="1" i="1" dirty="0">
              <a:solidFill>
                <a:prstClr val="black"/>
              </a:solidFill>
              <a:latin typeface="Arial Narrow" panose="020B0606020202030204" pitchFamily="34" charset="0"/>
              <a:ea typeface="SimSun" panose="02010600030101010101" pitchFamily="2" charset="-122"/>
              <a:cs typeface="Arial" panose="020B0604020202020204" pitchFamily="34" charset="0"/>
            </a:endParaRPr>
          </a:p>
        </p:txBody>
      </p:sp>
      <p:sp>
        <p:nvSpPr>
          <p:cNvPr id="10" name="ZoneTexte 9"/>
          <p:cNvSpPr txBox="1"/>
          <p:nvPr/>
        </p:nvSpPr>
        <p:spPr>
          <a:xfrm>
            <a:off x="95534" y="245660"/>
            <a:ext cx="5219416" cy="954107"/>
          </a:xfrm>
          <a:prstGeom prst="rect">
            <a:avLst/>
          </a:prstGeom>
          <a:noFill/>
        </p:spPr>
        <p:txBody>
          <a:bodyPr wrap="square" rtlCol="0">
            <a:spAutoFit/>
          </a:bodyPr>
          <a:lstStyle/>
          <a:p>
            <a:pPr algn="ctr"/>
            <a:r>
              <a:rPr lang="fr-FR" sz="2800" dirty="0">
                <a:solidFill>
                  <a:srgbClr val="4B191E"/>
                </a:solidFill>
                <a:latin typeface="Arial Narrow" panose="020B0606020202030204" pitchFamily="34" charset="0"/>
              </a:rPr>
              <a:t>Champagne Michel LITTIERE</a:t>
            </a:r>
          </a:p>
          <a:p>
            <a:pPr algn="ctr"/>
            <a:r>
              <a:rPr lang="fr-FR" sz="2800" dirty="0">
                <a:solidFill>
                  <a:srgbClr val="4B191E"/>
                </a:solidFill>
                <a:latin typeface="Arial Narrow" panose="020B0606020202030204" pitchFamily="34" charset="0"/>
              </a:rPr>
              <a:t>Millésime 2012</a:t>
            </a:r>
          </a:p>
        </p:txBody>
      </p:sp>
      <p:pic>
        <p:nvPicPr>
          <p:cNvPr id="11" name="Picture 2" descr="Afficher l'image d'orig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6172" y="233385"/>
            <a:ext cx="1534416" cy="153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64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422" y="-293427"/>
            <a:ext cx="7219666" cy="388961"/>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5" name="Rectangle 4"/>
          <p:cNvSpPr/>
          <p:nvPr/>
        </p:nvSpPr>
        <p:spPr>
          <a:xfrm>
            <a:off x="-177422" y="9799093"/>
            <a:ext cx="7219666" cy="448101"/>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6" name="Rectangle 5"/>
          <p:cNvSpPr/>
          <p:nvPr/>
        </p:nvSpPr>
        <p:spPr>
          <a:xfrm rot="5400000">
            <a:off x="-5072420" y="4738046"/>
            <a:ext cx="9906000" cy="429907"/>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Rectangle 6"/>
          <p:cNvSpPr/>
          <p:nvPr/>
        </p:nvSpPr>
        <p:spPr>
          <a:xfrm rot="5400000">
            <a:off x="2017594" y="4724400"/>
            <a:ext cx="9906000" cy="457200"/>
          </a:xfrm>
          <a:prstGeom prst="rect">
            <a:avLst/>
          </a:prstGeom>
          <a:solidFill>
            <a:srgbClr val="4B1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8" name="Rectangle 7"/>
          <p:cNvSpPr/>
          <p:nvPr/>
        </p:nvSpPr>
        <p:spPr>
          <a:xfrm>
            <a:off x="252485" y="4782335"/>
            <a:ext cx="6332557" cy="5016758"/>
          </a:xfrm>
          <a:prstGeom prst="rect">
            <a:avLst/>
          </a:prstGeom>
        </p:spPr>
        <p:txBody>
          <a:bodyPr wrap="square">
            <a:spAutoFit/>
          </a:bodyPr>
          <a:lstStyle/>
          <a:p>
            <a:pPr algn="just"/>
            <a:r>
              <a:rPr lang="fr-FR" sz="1600" dirty="0">
                <a:latin typeface="Arial Narrow" panose="020B0606020202030204" pitchFamily="34" charset="0"/>
              </a:rPr>
              <a:t>Le Champagne arbore une robe à l’aspect lumineux et assez dense, de couleur jaune paille avec des reflets or jaune profonds dans le verre. Il est animé par des bulles fines et vives qui alimentent une collerette tenace. La sensation visuelle annonce un vin riche et nuancé.</a:t>
            </a:r>
          </a:p>
          <a:p>
            <a:pPr algn="just"/>
            <a:r>
              <a:rPr lang="fr-FR" sz="1000" dirty="0">
                <a:latin typeface="Arial Narrow" panose="020B0606020202030204" pitchFamily="34" charset="0"/>
              </a:rPr>
              <a:t> </a:t>
            </a:r>
          </a:p>
          <a:p>
            <a:pPr algn="just"/>
            <a:r>
              <a:rPr lang="fr-FR" sz="1600" dirty="0">
                <a:latin typeface="Arial Narrow" panose="020B0606020202030204" pitchFamily="34" charset="0"/>
              </a:rPr>
              <a:t>Le premier nez exprime la richesse et la concentration du millésime. Il évoque des parfums de rose capiteuse, d’aubépine et de chèvrefeuille, relayés par des notes d’abricot, de quetsche, d’orange, de pêche, d’amande grillée. L’aération du Champagne révèle des notes de mirabelle, d’ananas rôti, de nougat, de bouton d’or, de pomme chaude au miel, de citron confit, de menthe poivrée. </a:t>
            </a:r>
          </a:p>
          <a:p>
            <a:pPr algn="just"/>
            <a:r>
              <a:rPr lang="fr-FR" sz="1200" dirty="0">
                <a:latin typeface="Arial Narrow" panose="020B0606020202030204" pitchFamily="34" charset="0"/>
              </a:rPr>
              <a:t> </a:t>
            </a:r>
          </a:p>
          <a:p>
            <a:pPr algn="just"/>
            <a:r>
              <a:rPr lang="fr-FR" sz="1600" dirty="0">
                <a:latin typeface="Arial Narrow" panose="020B0606020202030204" pitchFamily="34" charset="0"/>
              </a:rPr>
              <a:t>L’approche dans le palais est nette et fraîche avec une effervescence crémeuse et fondue. Le Champagne développe une matière fruitée pulpeuse à souhait, soutenue par une acidité orangée et citronnée. Le milieu de bouche est orchestré autour d’une minéralité à dominante argileuse qui confère du volume fruité, de l’enrobage, avec une sensation de croquant de fruits mûrs d’une grande pureté. Le dosage soigné permet d’apprécier une fraîcheur orangée qui prolonge le plaisir d’un fruité exaltant, typique de ce millésime d’exception et bien relevée par une touche de fleur de sel clôturant un ensemble harmonieux, savoureux et plein de sève.</a:t>
            </a:r>
          </a:p>
        </p:txBody>
      </p:sp>
      <p:sp>
        <p:nvSpPr>
          <p:cNvPr id="10" name="ZoneTexte 9"/>
          <p:cNvSpPr txBox="1"/>
          <p:nvPr/>
        </p:nvSpPr>
        <p:spPr>
          <a:xfrm>
            <a:off x="95534" y="245660"/>
            <a:ext cx="6646460" cy="954107"/>
          </a:xfrm>
          <a:prstGeom prst="rect">
            <a:avLst/>
          </a:prstGeom>
          <a:noFill/>
        </p:spPr>
        <p:txBody>
          <a:bodyPr wrap="square" rtlCol="0">
            <a:spAutoFit/>
          </a:bodyPr>
          <a:lstStyle/>
          <a:p>
            <a:pPr algn="ctr"/>
            <a:r>
              <a:rPr lang="fr-FR" sz="2800" dirty="0">
                <a:solidFill>
                  <a:srgbClr val="4B191E"/>
                </a:solidFill>
                <a:latin typeface="Arial Narrow" panose="020B0606020202030204" pitchFamily="34" charset="0"/>
              </a:rPr>
              <a:t>Champagne Michel LITTIERE</a:t>
            </a:r>
          </a:p>
          <a:p>
            <a:pPr algn="ctr"/>
            <a:r>
              <a:rPr lang="fr-FR" sz="2800" dirty="0">
                <a:solidFill>
                  <a:srgbClr val="4B191E"/>
                </a:solidFill>
                <a:latin typeface="Arial Narrow" panose="020B0606020202030204" pitchFamily="34" charset="0"/>
              </a:rPr>
              <a:t>Millésime 2012</a:t>
            </a: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79" y="1349893"/>
            <a:ext cx="4959967" cy="3276994"/>
          </a:xfrm>
          <a:prstGeom prst="rect">
            <a:avLst/>
          </a:prstGeom>
        </p:spPr>
      </p:pic>
    </p:spTree>
    <p:extLst>
      <p:ext uri="{BB962C8B-B14F-4D97-AF65-F5344CB8AC3E}">
        <p14:creationId xmlns:p14="http://schemas.microsoft.com/office/powerpoint/2010/main" val="119573421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TotalTime>
  <Words>136</Words>
  <Application>Microsoft Office PowerPoint</Application>
  <PresentationFormat>Format A4 (210 x 297 mm)</PresentationFormat>
  <Paragraphs>31</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SimSun</vt:lpstr>
      <vt:lpstr>Arial</vt:lpstr>
      <vt:lpstr>Arial Narrow</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geof</dc:creator>
  <cp:lastModifiedBy>GEOFFREY ORBAN</cp:lastModifiedBy>
  <cp:revision>54</cp:revision>
  <cp:lastPrinted>2015-06-09T04:19:16Z</cp:lastPrinted>
  <dcterms:created xsi:type="dcterms:W3CDTF">2015-06-03T07:15:34Z</dcterms:created>
  <dcterms:modified xsi:type="dcterms:W3CDTF">2017-05-06T08:21:56Z</dcterms:modified>
</cp:coreProperties>
</file>